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3" r:id="rId10"/>
    <p:sldId id="271" r:id="rId11"/>
    <p:sldId id="274" r:id="rId12"/>
    <p:sldId id="265" r:id="rId13"/>
    <p:sldId id="266" r:id="rId14"/>
    <p:sldId id="267" r:id="rId15"/>
    <p:sldId id="268" r:id="rId16"/>
    <p:sldId id="269" r:id="rId17"/>
    <p:sldId id="275" r:id="rId18"/>
    <p:sldId id="270" r:id="rId19"/>
    <p:sldId id="26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314D2-C241-4FB5-AE0B-47F659B4BA6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56D4F-2D71-4F0B-8761-B64479CED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52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5F9BCB1B-A022-494F-AF3F-97B73F2596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DEBDD178-B11A-49E9-887C-0830765519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Управление этими системами будет успешным и эффективным, если обеспечены единые подходы в соблюдении целостности структуры управленческого цикла </a:t>
            </a:r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14B09888-8D55-4A3C-9139-90C54773A8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DD0F24-E306-461D-80C8-0192346A2955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8E544-7434-443D-980A-C4526FC00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4521B3-E69E-42E1-A6D5-33945AFA4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05EA7C-8C8B-4056-AE33-4D20E594F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5762-C911-46DB-9EDD-BD5194F0AB2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80FAEC-FAAC-4829-BE77-D3F0223B1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EB3F88-2CB5-4C81-B1C6-E0F03230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2D25-2F82-4841-98A5-010BA21D3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64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8D91E-4E25-4239-B72E-857B23812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B6B944-3755-4516-AEF5-58D7ABB6A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20B371-B276-4D97-B494-D73542C2E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5762-C911-46DB-9EDD-BD5194F0AB2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30CDE2-C053-41EA-BDD0-C9B8211E4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62E893-D862-455B-81A4-C4E14B25B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2D25-2F82-4841-98A5-010BA21D3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15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462BAB-9C59-4F08-B21E-594B23DB30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165340-CD91-4E77-A411-461651DF1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EBC137-2E37-4AAB-A7A7-FAE128BE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5762-C911-46DB-9EDD-BD5194F0AB2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EF2DCA-5193-49B5-9BB7-D31D589B3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7D3AE1-2DBC-4386-A29B-271B5409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2D25-2F82-4841-98A5-010BA21D3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6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D702C-EF3E-42F5-A754-578FA7DCA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4CAC9F-567B-4E54-B64C-5B8A37C2D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6EBED6-F4BB-4058-9A46-C1D326A58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5762-C911-46DB-9EDD-BD5194F0AB2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A458DE-D893-4FD7-BC59-C903095C8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F81F50-3CA3-412C-B632-40130175A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2D25-2F82-4841-98A5-010BA21D3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99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C79E1-8DA8-4500-B8F7-B1856404B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BB8207-A9D6-4534-A64D-34ED9B575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BF0B1-DDFC-4D45-A433-BE7B12803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5762-C911-46DB-9EDD-BD5194F0AB2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10A3F5-22E4-45A6-BF21-986DAF9B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1E8697-53AF-4A9C-B840-57A9775A0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2D25-2F82-4841-98A5-010BA21D3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00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766F7-4CF1-49A4-9083-EBAD35908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AC6948-37D0-45A2-A853-0713C5676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1E69CC-18D6-414B-97B5-FB76FBD04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07C964-BA94-457F-AE32-144DE83E2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5762-C911-46DB-9EDD-BD5194F0AB2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6E7247-DA36-46D6-93B3-A60249B7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F1F422-335B-4669-ABDD-C3CDC29E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2D25-2F82-4841-98A5-010BA21D3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49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F3BB9-B4E0-4E24-97CF-CDB367AB7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D39D73-9D31-4109-B616-6BADD4034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D0C249-EC6F-4B89-95A7-270B20A20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58EE38E-5EAF-4570-ACED-00786A885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5E3D96F-E5F0-404B-A843-A90BBBDF1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6E653D4-89C7-4C88-BCC0-13EB6D1ED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5762-C911-46DB-9EDD-BD5194F0AB2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7D9505A-BC84-4C22-A659-693D83C91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52E169-693C-4FBF-8763-E9473BF7C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2D25-2F82-4841-98A5-010BA21D3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6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AF71D-D29C-4A0D-B920-F02ADE562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89CFE0A-0093-40A5-ABA6-6E49D5182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5762-C911-46DB-9EDD-BD5194F0AB2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0F681B-A292-4E8F-9A86-211853BD1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3C4E2C-BC3F-4FC7-99F3-19B4A643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2D25-2F82-4841-98A5-010BA21D3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98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5429F41-EEE4-497C-A301-0155D3A33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5762-C911-46DB-9EDD-BD5194F0AB2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EEE75D-7C50-4B2B-90B6-0B97294E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7717D3-76DB-4586-A84F-7F9022ED1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2D25-2F82-4841-98A5-010BA21D3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A5F7B-D843-4AD6-BEC8-57E48844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B10F23-A31A-4E58-B8A2-87A4E8098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6D8A68-8903-4C09-9FC9-01F85872E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DFBE42-B678-4614-867B-387BE872A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5762-C911-46DB-9EDD-BD5194F0AB2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2EA6D1-88A8-400A-96A6-AAB92123C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7D8DD6-EFB2-4593-BDEF-1898F11C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2D25-2F82-4841-98A5-010BA21D3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5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1086E-B1B0-423A-B0D8-90FFDACC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CE8FE4B-5226-47EE-81BA-FBAA7D5B0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A92DF9-C776-4ECB-874F-AAD0B7AA9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48D8C1-9EAA-469B-8BA9-0754B4B7F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5762-C911-46DB-9EDD-BD5194F0AB2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A44EF5-E996-43BE-B363-EC43BBE00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62A7C4-EAF9-48C1-B23B-D56A8B6AB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2D25-2F82-4841-98A5-010BA21D3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43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7796D-228F-4CCD-88D5-283649659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3A1019-BC2C-4F16-A94E-1489A0A09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791F6A-117C-44CB-850C-F74498FF2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D5762-C911-46DB-9EDD-BD5194F0AB2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A35E3F-A386-4CF5-9C90-C37FC2860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7FF79F-DA3C-4BCF-8655-5BBCAA37E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02D25-2F82-4841-98A5-010BA21D3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27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E305A0-EC92-4783-A35E-F88A4C0B28A3}"/>
              </a:ext>
            </a:extLst>
          </p:cNvPr>
          <p:cNvSpPr txBox="1"/>
          <p:nvPr/>
        </p:nvSpPr>
        <p:spPr>
          <a:xfrm>
            <a:off x="2192784" y="843379"/>
            <a:ext cx="846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«Эффективное управление образовательной организацией»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CF2345-7F05-48A0-81E5-17476A5BF02F}"/>
              </a:ext>
            </a:extLst>
          </p:cNvPr>
          <p:cNvSpPr txBox="1"/>
          <p:nvPr/>
        </p:nvSpPr>
        <p:spPr>
          <a:xfrm>
            <a:off x="578528" y="1499756"/>
            <a:ext cx="4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3 декабря 2022-16 декабря 2023 года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1A8C00-9B0F-4076-813F-A1E96CC36509}"/>
              </a:ext>
            </a:extLst>
          </p:cNvPr>
          <p:cNvSpPr txBox="1"/>
          <p:nvPr/>
        </p:nvSpPr>
        <p:spPr>
          <a:xfrm>
            <a:off x="578528" y="2156133"/>
            <a:ext cx="586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Менторство</a:t>
            </a:r>
            <a:r>
              <a:rPr lang="ru-RU" dirty="0"/>
              <a:t> – управленческое наставничество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988052-43AE-44D3-BED5-7783D3216A58}"/>
              </a:ext>
            </a:extLst>
          </p:cNvPr>
          <p:cNvSpPr txBox="1"/>
          <p:nvPr/>
        </p:nvSpPr>
        <p:spPr>
          <a:xfrm>
            <a:off x="578527" y="2773755"/>
            <a:ext cx="111133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сопровождение и трансфер новых практик, технологий, методов работы в области приоритетных направлений развития образовательных организаций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D8B2D5-85C9-4202-AEEB-77E1354DF16C}"/>
              </a:ext>
            </a:extLst>
          </p:cNvPr>
          <p:cNvSpPr txBox="1"/>
          <p:nvPr/>
        </p:nvSpPr>
        <p:spPr>
          <a:xfrm>
            <a:off x="516384" y="3761079"/>
            <a:ext cx="111133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решение оперативных и тактических задач развития образовательных организаций в соответствии со стратегическими ориентирами развития региональной системы образования;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E39B4C-AD56-48F5-99C7-189F3E38BAD5}"/>
              </a:ext>
            </a:extLst>
          </p:cNvPr>
          <p:cNvSpPr txBox="1"/>
          <p:nvPr/>
        </p:nvSpPr>
        <p:spPr>
          <a:xfrm>
            <a:off x="578527" y="4740622"/>
            <a:ext cx="10989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распространение лучших практик управленческой деятельности лидеров региональной системы образования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178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FC456F-0121-485D-BE48-B3AAE24027AC}"/>
              </a:ext>
            </a:extLst>
          </p:cNvPr>
          <p:cNvSpPr txBox="1"/>
          <p:nvPr/>
        </p:nvSpPr>
        <p:spPr>
          <a:xfrm>
            <a:off x="2917793" y="390618"/>
            <a:ext cx="600426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Векторы государственной политики в сфере образования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1C97A7-0D1C-4F83-8A74-B246D9EB7163}"/>
              </a:ext>
            </a:extLst>
          </p:cNvPr>
          <p:cNvSpPr txBox="1"/>
          <p:nvPr/>
        </p:nvSpPr>
        <p:spPr>
          <a:xfrm>
            <a:off x="2917793" y="854526"/>
            <a:ext cx="6004265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Повышение качества подготовки обучающихся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DAE280-7873-4CDB-B665-D6D27A7FA80C}"/>
              </a:ext>
            </a:extLst>
          </p:cNvPr>
          <p:cNvSpPr txBox="1"/>
          <p:nvPr/>
        </p:nvSpPr>
        <p:spPr>
          <a:xfrm>
            <a:off x="2917793" y="1318434"/>
            <a:ext cx="600426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Единая система содержания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7B419-5786-4590-AB96-6AB6A591BBFF}"/>
              </a:ext>
            </a:extLst>
          </p:cNvPr>
          <p:cNvSpPr txBox="1"/>
          <p:nvPr/>
        </p:nvSpPr>
        <p:spPr>
          <a:xfrm>
            <a:off x="548935" y="1972323"/>
            <a:ext cx="461786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МИНПРОСВЕЩЕНИЯ РФ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2E1AA8-8697-44ED-BC39-6C04AA9587D4}"/>
              </a:ext>
            </a:extLst>
          </p:cNvPr>
          <p:cNvSpPr txBox="1"/>
          <p:nvPr/>
        </p:nvSpPr>
        <p:spPr>
          <a:xfrm>
            <a:off x="5919925" y="1972323"/>
            <a:ext cx="461786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РОСОБРНАДЗОР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2E3B0C-AE90-4D12-B61D-9C8B77E91090}"/>
              </a:ext>
            </a:extLst>
          </p:cNvPr>
          <p:cNvSpPr txBox="1"/>
          <p:nvPr/>
        </p:nvSpPr>
        <p:spPr>
          <a:xfrm>
            <a:off x="548935" y="2413335"/>
            <a:ext cx="898125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РАО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8E27DD-D921-4239-A1F7-0C9A9FEDF892}"/>
              </a:ext>
            </a:extLst>
          </p:cNvPr>
          <p:cNvSpPr txBox="1"/>
          <p:nvPr/>
        </p:nvSpPr>
        <p:spPr>
          <a:xfrm>
            <a:off x="1873187" y="2427540"/>
            <a:ext cx="3293617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Академия </a:t>
            </a:r>
            <a:r>
              <a:rPr lang="ru-RU" b="1" dirty="0" err="1"/>
              <a:t>Минпросвещения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819FE6-0876-48CF-A1B8-31B321FCB2F2}"/>
              </a:ext>
            </a:extLst>
          </p:cNvPr>
          <p:cNvSpPr txBox="1"/>
          <p:nvPr/>
        </p:nvSpPr>
        <p:spPr>
          <a:xfrm>
            <a:off x="5919925" y="2484840"/>
            <a:ext cx="2043345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ФИПИ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5BD87B-B6F5-45E5-A00A-5E4190206B57}"/>
              </a:ext>
            </a:extLst>
          </p:cNvPr>
          <p:cNvSpPr txBox="1"/>
          <p:nvPr/>
        </p:nvSpPr>
        <p:spPr>
          <a:xfrm>
            <a:off x="8494449" y="2449549"/>
            <a:ext cx="2043345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ФИОКО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38ABB2-4361-4A81-A8D1-D7EBCACB9E3C}"/>
              </a:ext>
            </a:extLst>
          </p:cNvPr>
          <p:cNvSpPr txBox="1"/>
          <p:nvPr/>
        </p:nvSpPr>
        <p:spPr>
          <a:xfrm>
            <a:off x="204186" y="3017886"/>
            <a:ext cx="1165638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Разработка и утверждение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FFFC5B-B03D-4A0F-A6D2-2AC6C86B831F}"/>
              </a:ext>
            </a:extLst>
          </p:cNvPr>
          <p:cNvSpPr txBox="1"/>
          <p:nvPr/>
        </p:nvSpPr>
        <p:spPr>
          <a:xfrm>
            <a:off x="204186" y="3387218"/>
            <a:ext cx="316045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ФГОС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5A4D9A-89E7-4243-90D5-BA4D12E03497}"/>
              </a:ext>
            </a:extLst>
          </p:cNvPr>
          <p:cNvSpPr txBox="1"/>
          <p:nvPr/>
        </p:nvSpPr>
        <p:spPr>
          <a:xfrm>
            <a:off x="4468058" y="3387218"/>
            <a:ext cx="316045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Программы 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1A8BCA-EF13-4F85-A6E7-A26D8B12BB89}"/>
              </a:ext>
            </a:extLst>
          </p:cNvPr>
          <p:cNvSpPr txBox="1"/>
          <p:nvPr/>
        </p:nvSpPr>
        <p:spPr>
          <a:xfrm>
            <a:off x="8700116" y="3387218"/>
            <a:ext cx="316045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Кодификаторы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EA96A3-9985-4A38-9383-A86B473D76EC}"/>
              </a:ext>
            </a:extLst>
          </p:cNvPr>
          <p:cNvSpPr txBox="1"/>
          <p:nvPr/>
        </p:nvSpPr>
        <p:spPr>
          <a:xfrm>
            <a:off x="4563491" y="4184292"/>
            <a:ext cx="3065018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Оценочные процедуры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A340CA-169F-411B-BBAE-7614826F1A06}"/>
              </a:ext>
            </a:extLst>
          </p:cNvPr>
          <p:cNvSpPr txBox="1"/>
          <p:nvPr/>
        </p:nvSpPr>
        <p:spPr>
          <a:xfrm>
            <a:off x="1573196" y="3999626"/>
            <a:ext cx="3065018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Использование результатов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F7686E-8BF3-4626-9DC3-0AA07F2A5570}"/>
              </a:ext>
            </a:extLst>
          </p:cNvPr>
          <p:cNvSpPr txBox="1"/>
          <p:nvPr/>
        </p:nvSpPr>
        <p:spPr>
          <a:xfrm>
            <a:off x="7472776" y="3999626"/>
            <a:ext cx="3065018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Проведение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176231-30A8-44C0-9E21-E590483FEBBA}"/>
              </a:ext>
            </a:extLst>
          </p:cNvPr>
          <p:cNvSpPr txBox="1"/>
          <p:nvPr/>
        </p:nvSpPr>
        <p:spPr>
          <a:xfrm>
            <a:off x="1573196" y="4717338"/>
            <a:ext cx="1242874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ГИА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A0C834-E543-43D7-96E8-17F00E01FD64}"/>
              </a:ext>
            </a:extLst>
          </p:cNvPr>
          <p:cNvSpPr txBox="1"/>
          <p:nvPr/>
        </p:nvSpPr>
        <p:spPr>
          <a:xfrm>
            <a:off x="3395340" y="4717338"/>
            <a:ext cx="1242874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ОГЭ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93CFBE-F943-4E89-8451-B5BB0A641C74}"/>
              </a:ext>
            </a:extLst>
          </p:cNvPr>
          <p:cNvSpPr txBox="1"/>
          <p:nvPr/>
        </p:nvSpPr>
        <p:spPr>
          <a:xfrm>
            <a:off x="5298488" y="4717338"/>
            <a:ext cx="1242874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ВПР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E07082-980A-40C1-A221-B231D016E998}"/>
              </a:ext>
            </a:extLst>
          </p:cNvPr>
          <p:cNvSpPr txBox="1"/>
          <p:nvPr/>
        </p:nvSpPr>
        <p:spPr>
          <a:xfrm>
            <a:off x="7201636" y="4717338"/>
            <a:ext cx="1242874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ГИА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839AD3-7809-4713-A950-0FFBD0267663}"/>
              </a:ext>
            </a:extLst>
          </p:cNvPr>
          <p:cNvSpPr txBox="1"/>
          <p:nvPr/>
        </p:nvSpPr>
        <p:spPr>
          <a:xfrm>
            <a:off x="204186" y="5250384"/>
            <a:ext cx="1165638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Методическая работа и сопровождение внедрения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36754B-9226-41B0-8247-082BC547A541}"/>
              </a:ext>
            </a:extLst>
          </p:cNvPr>
          <p:cNvSpPr txBox="1"/>
          <p:nvPr/>
        </p:nvSpPr>
        <p:spPr>
          <a:xfrm>
            <a:off x="204186" y="5678126"/>
            <a:ext cx="225492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Рабочая группа по внедрению ФГОС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3765C8-CC45-45B9-A8E9-943BBE55105A}"/>
              </a:ext>
            </a:extLst>
          </p:cNvPr>
          <p:cNvSpPr txBox="1"/>
          <p:nvPr/>
        </p:nvSpPr>
        <p:spPr>
          <a:xfrm>
            <a:off x="2549370" y="5783430"/>
            <a:ext cx="130353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ФУМО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2AA3E4-EB49-49EC-BF55-E238FD2B62B3}"/>
              </a:ext>
            </a:extLst>
          </p:cNvPr>
          <p:cNvSpPr txBox="1"/>
          <p:nvPr/>
        </p:nvSpPr>
        <p:spPr>
          <a:xfrm>
            <a:off x="3943164" y="5767844"/>
            <a:ext cx="130353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РУМО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F16E3D-1D9F-4CC6-8037-9A39CFA6FDEE}"/>
              </a:ext>
            </a:extLst>
          </p:cNvPr>
          <p:cNvSpPr txBox="1"/>
          <p:nvPr/>
        </p:nvSpPr>
        <p:spPr>
          <a:xfrm>
            <a:off x="5396513" y="5783430"/>
            <a:ext cx="130353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ВГАПО</a:t>
            </a:r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5A74FF-C293-4A94-B740-ED8259359FE9}"/>
              </a:ext>
            </a:extLst>
          </p:cNvPr>
          <p:cNvSpPr txBox="1"/>
          <p:nvPr/>
        </p:nvSpPr>
        <p:spPr>
          <a:xfrm>
            <a:off x="6790307" y="5783430"/>
            <a:ext cx="130353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РЦОИ</a:t>
            </a:r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3C5C17-03F1-492F-BEDB-235CDA1777C9}"/>
              </a:ext>
            </a:extLst>
          </p:cNvPr>
          <p:cNvSpPr txBox="1"/>
          <p:nvPr/>
        </p:nvSpPr>
        <p:spPr>
          <a:xfrm>
            <a:off x="8268437" y="5767844"/>
            <a:ext cx="272211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Ассоциации учителей</a:t>
            </a:r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B0308C-2B81-4064-BD67-6B1D92E12566}"/>
              </a:ext>
            </a:extLst>
          </p:cNvPr>
          <p:cNvSpPr txBox="1"/>
          <p:nvPr/>
        </p:nvSpPr>
        <p:spPr>
          <a:xfrm>
            <a:off x="1403040" y="6442045"/>
            <a:ext cx="316045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Методслужбы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6F6621-C72C-4005-BE60-25B06A2356A9}"/>
              </a:ext>
            </a:extLst>
          </p:cNvPr>
          <p:cNvSpPr txBox="1"/>
          <p:nvPr/>
        </p:nvSpPr>
        <p:spPr>
          <a:xfrm>
            <a:off x="4802819" y="6442045"/>
            <a:ext cx="316045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Школы  </a:t>
            </a:r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EBBBB3-9671-41D3-AC3F-923FD5379015}"/>
              </a:ext>
            </a:extLst>
          </p:cNvPr>
          <p:cNvSpPr txBox="1"/>
          <p:nvPr/>
        </p:nvSpPr>
        <p:spPr>
          <a:xfrm>
            <a:off x="8268437" y="6395838"/>
            <a:ext cx="316045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Учителя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836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001246-82FB-41D4-81FC-D9D842EEA6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91" t="13204" r="841" b="165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92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FC456F-0121-485D-BE48-B3AAE24027AC}"/>
              </a:ext>
            </a:extLst>
          </p:cNvPr>
          <p:cNvSpPr txBox="1"/>
          <p:nvPr/>
        </p:nvSpPr>
        <p:spPr>
          <a:xfrm>
            <a:off x="534141" y="390618"/>
            <a:ext cx="1130867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Векторы государственной политики в сфере образования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6C3EDC-4B71-4E66-B066-B7D321E3280E}"/>
              </a:ext>
            </a:extLst>
          </p:cNvPr>
          <p:cNvSpPr txBox="1"/>
          <p:nvPr/>
        </p:nvSpPr>
        <p:spPr>
          <a:xfrm>
            <a:off x="534140" y="955811"/>
            <a:ext cx="11308672" cy="646331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Работа со школами с низкими образовательными результатами или школами, функционирующими в неблагоприятных социальных условиях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65E9DD-A1A7-44E5-B3F8-2C5DC9B65510}"/>
              </a:ext>
            </a:extLst>
          </p:cNvPr>
          <p:cNvSpPr txBox="1"/>
          <p:nvPr/>
        </p:nvSpPr>
        <p:spPr>
          <a:xfrm>
            <a:off x="621435" y="1798003"/>
            <a:ext cx="10111667" cy="4217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выявление школ с низкими результатами обучения и школ, функционирующих в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сложных социальных условиях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организация работы со школами с низкими результатами обучения 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школами, функционирующими в сложных социальных условиях;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разработка системы мероприятий, направленной на совершенствование предметных компетенций педагогических работников ШНОР;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реализация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 "сетевые пары"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механизма сетевого взаимодействия школ с низкими результатами обучения  и школ, показывающих стабильно высокие результаты;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6) оказание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адресной методической помощи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школам с низкими результатами обучения и школам, функционирующим в неблагоприятных социальных условиях.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084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FC456F-0121-485D-BE48-B3AAE24027AC}"/>
              </a:ext>
            </a:extLst>
          </p:cNvPr>
          <p:cNvSpPr txBox="1"/>
          <p:nvPr/>
        </p:nvSpPr>
        <p:spPr>
          <a:xfrm>
            <a:off x="1812525" y="390618"/>
            <a:ext cx="835240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Векторы государственной политики в сфере образования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D73BC0-5E9F-40DC-BC06-443CCBA84153}"/>
              </a:ext>
            </a:extLst>
          </p:cNvPr>
          <p:cNvSpPr txBox="1"/>
          <p:nvPr/>
        </p:nvSpPr>
        <p:spPr>
          <a:xfrm>
            <a:off x="1812525" y="859415"/>
            <a:ext cx="8352407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Выявление, поддержка и развитие способностей и талантов у детей и молодежи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98125-4B11-4D0E-B373-2FD4CB0308E5}"/>
              </a:ext>
            </a:extLst>
          </p:cNvPr>
          <p:cNvSpPr txBox="1"/>
          <p:nvPr/>
        </p:nvSpPr>
        <p:spPr>
          <a:xfrm>
            <a:off x="292963" y="1480243"/>
            <a:ext cx="10466773" cy="389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Основными задачами функционирования Региональной системы выявления, поддержки и развития способностей и талантов являются: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tabLst>
                <a:tab pos="630555" algn="l"/>
              </a:tabLs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выявление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способностей и талантов у детей и молодежи,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tabLst>
                <a:tab pos="630555" algn="l"/>
              </a:tabLst>
            </a:pP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поддержка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способностей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талантов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молодежи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tabLst>
                <a:tab pos="630555" algn="l"/>
              </a:tabLst>
            </a:pP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способностей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талантов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молодежи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tabLst>
                <a:tab pos="630555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выявление, поддержка и развитие способностей и талантов </a:t>
            </a:r>
            <a:b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обучающихся с ОВЗ,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tabLst>
                <a:tab pos="630555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программ, ориентированных на выявление, поддержку </a:t>
            </a:r>
            <a:b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развитие способностей и талантов у детей и молодежи,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tabLst>
                <a:tab pos="630555" algn="l"/>
              </a:tabLst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сопровождение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способных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талантливых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молодежи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tabLst>
                <a:tab pos="630555" algn="l"/>
              </a:tabLst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педагогических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вопросам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способностей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талантов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молодежи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55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FC456F-0121-485D-BE48-B3AAE24027AC}"/>
              </a:ext>
            </a:extLst>
          </p:cNvPr>
          <p:cNvSpPr txBox="1"/>
          <p:nvPr/>
        </p:nvSpPr>
        <p:spPr>
          <a:xfrm>
            <a:off x="534141" y="390618"/>
            <a:ext cx="1130867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Векторы государственной политики в сфере образования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AE7223-387E-492B-8FFE-E89C55525B63}"/>
              </a:ext>
            </a:extLst>
          </p:cNvPr>
          <p:cNvSpPr txBox="1"/>
          <p:nvPr/>
        </p:nvSpPr>
        <p:spPr>
          <a:xfrm>
            <a:off x="534141" y="832782"/>
            <a:ext cx="11308672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Самоопределение и профессиональная ориентация обучающихся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E9F20-3C68-4467-A9E6-9CE5D5C6D598}"/>
              </a:ext>
            </a:extLst>
          </p:cNvPr>
          <p:cNvSpPr txBox="1"/>
          <p:nvPr/>
        </p:nvSpPr>
        <p:spPr>
          <a:xfrm>
            <a:off x="639193" y="1645998"/>
            <a:ext cx="11088210" cy="459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ru-RU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региональной системы самоопределения и профессиональной ориентации обучающихся:</a:t>
            </a:r>
            <a:endParaRPr lang="ru-RU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выявления предпочтений обучающихся в области профессиональной ориентации;</a:t>
            </a:r>
            <a:endParaRPr lang="ru-RU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сопровождения профессионального самоопределения обучающихся;</a:t>
            </a:r>
            <a:endParaRPr lang="ru-RU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обеспечения информированности обучающихся об особенностях различных сфер профессиональной деятельности;</a:t>
            </a:r>
            <a:endParaRPr lang="ru-RU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проведения ранней профориентации обучающихся;</a:t>
            </a:r>
            <a:endParaRPr lang="ru-RU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проведения профориентации обучающихся с ОВЗ;</a:t>
            </a:r>
            <a:endParaRPr lang="ru-RU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осуществления психолого-педагогической поддержки, консультационной помощи обучающимся в их профессиональной ориентации;</a:t>
            </a:r>
            <a:endParaRPr lang="ru-RU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осуществления взаимодействия образовательных организаций </a:t>
            </a:r>
            <a:br>
              <a:rPr lang="ru-R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 учреждениями/предприятиям;</a:t>
            </a:r>
            <a:endParaRPr lang="ru-RU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развития конкурсного движения профориентационной направленности. </a:t>
            </a:r>
            <a:endParaRPr lang="ru-RU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685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FC456F-0121-485D-BE48-B3AAE24027AC}"/>
              </a:ext>
            </a:extLst>
          </p:cNvPr>
          <p:cNvSpPr txBox="1"/>
          <p:nvPr/>
        </p:nvSpPr>
        <p:spPr>
          <a:xfrm>
            <a:off x="1492927" y="348318"/>
            <a:ext cx="858322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Векторы государственной политики в сфере образования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B1794F-31A2-424E-9A1A-33976DADE421}"/>
              </a:ext>
            </a:extLst>
          </p:cNvPr>
          <p:cNvSpPr txBox="1"/>
          <p:nvPr/>
        </p:nvSpPr>
        <p:spPr>
          <a:xfrm>
            <a:off x="1492927" y="817115"/>
            <a:ext cx="8583227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Повышение эффективности руководителей образовательных организаций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1EF4EC-0414-4D47-B496-6A055035780A}"/>
              </a:ext>
            </a:extLst>
          </p:cNvPr>
          <p:cNvSpPr txBox="1"/>
          <p:nvPr/>
        </p:nvSpPr>
        <p:spPr>
          <a:xfrm>
            <a:off x="765699" y="1706774"/>
            <a:ext cx="10331388" cy="3261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задачи региональной системы повышения эффективности руководителей ОО: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качества управленческой деятельности в образовательных организациях, реализующих основные образовательные программы;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профессиональные компетенции руководителей образовательных организаций;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качества подготовки обучающихся;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резерва управленческих кадров на региональном уровне;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кадровых, финансовых, материально-технических, психолого-педагогических и информационно-методических условий для реализации основных образовательных программ.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127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FC456F-0121-485D-BE48-B3AAE24027AC}"/>
              </a:ext>
            </a:extLst>
          </p:cNvPr>
          <p:cNvSpPr txBox="1"/>
          <p:nvPr/>
        </p:nvSpPr>
        <p:spPr>
          <a:xfrm>
            <a:off x="2249749" y="390618"/>
            <a:ext cx="734035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Векторы государственной политики в сфере образования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0F05FB-A9DB-4FC6-B57C-3E192861E257}"/>
              </a:ext>
            </a:extLst>
          </p:cNvPr>
          <p:cNvSpPr txBox="1"/>
          <p:nvPr/>
        </p:nvSpPr>
        <p:spPr>
          <a:xfrm>
            <a:off x="2249748" y="859415"/>
            <a:ext cx="7340354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Обеспечение профессионального развития педагогических работников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52E8F1-DC66-44B4-BD28-61C069638C2C}"/>
              </a:ext>
            </a:extLst>
          </p:cNvPr>
          <p:cNvSpPr txBox="1"/>
          <p:nvPr/>
        </p:nvSpPr>
        <p:spPr>
          <a:xfrm>
            <a:off x="747943" y="1501607"/>
            <a:ext cx="11006092" cy="3831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Задачи системы </a:t>
            </a: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обеспечения профессионального развития педагогических работников: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выявление профессиональных дефицитов педагогических работников Волгоградской области;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по построению индивидуальных маршрутов непрерывного развития профессионального мастерства педагогических работников;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регионального методического актива из числа учителей, успешно прошедших диагностику методических и предметных компетенций, </a:t>
            </a:r>
            <a:b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 педагогов-наставников;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сопровождение и поддержка молодых педагогов в возрасте до 35 лет </a:t>
            </a:r>
            <a:b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 со стажем работы до 3 лет, в том числе через реализацию программ наставничества;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и поддержка сетевых форм взаимодействия педагогов (методических объединений, профессиональных сообществ)</a:t>
            </a:r>
          </a:p>
        </p:txBody>
      </p:sp>
    </p:spTree>
    <p:extLst>
      <p:ext uri="{BB962C8B-B14F-4D97-AF65-F5344CB8AC3E}">
        <p14:creationId xmlns:p14="http://schemas.microsoft.com/office/powerpoint/2010/main" val="585484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ECF04B-5E34-4F04-93D9-BB3FA229A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3A26FF-F18A-4A79-995D-6D9C950A042F}"/>
              </a:ext>
            </a:extLst>
          </p:cNvPr>
          <p:cNvSpPr txBox="1"/>
          <p:nvPr/>
        </p:nvSpPr>
        <p:spPr>
          <a:xfrm>
            <a:off x="126944" y="33870"/>
            <a:ext cx="9950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a typeface="Malgun Gothic" panose="020B0503020000020004" pitchFamily="34" charset="-127"/>
              </a:rPr>
              <a:t>ЦНППМ – координатор региональной системы научно-методического сопровождения педагогических работников и управленческих кадров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B68989-B139-4B60-82AB-6C32F3D72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90" b="76332"/>
          <a:stretch/>
        </p:blipFill>
        <p:spPr>
          <a:xfrm>
            <a:off x="108013" y="2015230"/>
            <a:ext cx="3065914" cy="8788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A470C5-190D-4F8F-8A6C-D5B31F4ECD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90" b="76332"/>
          <a:stretch/>
        </p:blipFill>
        <p:spPr>
          <a:xfrm>
            <a:off x="108012" y="3259584"/>
            <a:ext cx="3065915" cy="8788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8FE373-4F2D-4D05-9114-6BDE0FD47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90" b="76332"/>
          <a:stretch/>
        </p:blipFill>
        <p:spPr>
          <a:xfrm>
            <a:off x="108013" y="4503938"/>
            <a:ext cx="3065915" cy="8788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BC7BB9-13D0-4384-B298-76CA6783775F}"/>
              </a:ext>
            </a:extLst>
          </p:cNvPr>
          <p:cNvSpPr txBox="1"/>
          <p:nvPr/>
        </p:nvSpPr>
        <p:spPr>
          <a:xfrm>
            <a:off x="-177553" y="2270008"/>
            <a:ext cx="296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a typeface="Malgun Gothic" panose="020B0503020000020004" pitchFamily="34" charset="-127"/>
              </a:rPr>
              <a:t>Региональный уровень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D4CF19-E48E-4ADB-A009-874D3D97AE88}"/>
              </a:ext>
            </a:extLst>
          </p:cNvPr>
          <p:cNvSpPr txBox="1"/>
          <p:nvPr/>
        </p:nvSpPr>
        <p:spPr>
          <a:xfrm>
            <a:off x="-99133" y="3573703"/>
            <a:ext cx="309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a typeface="Malgun Gothic" panose="020B0503020000020004" pitchFamily="34" charset="-127"/>
              </a:rPr>
              <a:t>Муниципальный уровень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A91CDE-BF08-48C9-9F7A-456A4A744CC0}"/>
              </a:ext>
            </a:extLst>
          </p:cNvPr>
          <p:cNvSpPr txBox="1"/>
          <p:nvPr/>
        </p:nvSpPr>
        <p:spPr>
          <a:xfrm>
            <a:off x="108013" y="4846519"/>
            <a:ext cx="306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a typeface="Malgun Gothic" panose="020B0503020000020004" pitchFamily="34" charset="-127"/>
              </a:rPr>
              <a:t>Институциональный уровень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8EBC90B-659E-4162-8736-1B597F5367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00" r="81298" b="12643"/>
          <a:stretch/>
        </p:blipFill>
        <p:spPr>
          <a:xfrm>
            <a:off x="3273061" y="2015230"/>
            <a:ext cx="3417402" cy="8576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16DD2CC-6A82-4E38-93F3-2DFD36DEFFDF}"/>
              </a:ext>
            </a:extLst>
          </p:cNvPr>
          <p:cNvSpPr txBox="1"/>
          <p:nvPr/>
        </p:nvSpPr>
        <p:spPr>
          <a:xfrm>
            <a:off x="3325905" y="2357775"/>
            <a:ext cx="3715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a typeface="Malgun Gothic" panose="020B0503020000020004" pitchFamily="34" charset="-127"/>
              </a:rPr>
              <a:t>Комитет образования, науки и молодежной политики Волгоградской области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4BD64BE-FD81-42B6-88B9-424EA7FBF1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00" r="81298" b="12643"/>
          <a:stretch/>
        </p:blipFill>
        <p:spPr>
          <a:xfrm>
            <a:off x="9602937" y="2049808"/>
            <a:ext cx="2452058" cy="8097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AEA8A1-9AEA-44A3-9BE3-A8A4C3B74F15}"/>
              </a:ext>
            </a:extLst>
          </p:cNvPr>
          <p:cNvSpPr txBox="1"/>
          <p:nvPr/>
        </p:nvSpPr>
        <p:spPr>
          <a:xfrm>
            <a:off x="9618332" y="2342721"/>
            <a:ext cx="3095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a typeface="Malgun Gothic" panose="020B0503020000020004" pitchFamily="34" charset="-127"/>
              </a:rPr>
              <a:t>ГАУ ДПО «ВГАПО»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DC0B2F-C558-4AE8-B372-88E6D0EAC374}"/>
              </a:ext>
            </a:extLst>
          </p:cNvPr>
          <p:cNvSpPr txBox="1"/>
          <p:nvPr/>
        </p:nvSpPr>
        <p:spPr>
          <a:xfrm>
            <a:off x="7129827" y="2163164"/>
            <a:ext cx="1693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ea typeface="Malgun Gothic" panose="020B0503020000020004" pitchFamily="34" charset="-127"/>
              </a:rPr>
              <a:t>ЦНППМ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62DB13A-0C40-468D-8B3F-2D964ACB7B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00" r="81298" b="12643"/>
          <a:stretch/>
        </p:blipFill>
        <p:spPr>
          <a:xfrm>
            <a:off x="3273062" y="3173154"/>
            <a:ext cx="3417402" cy="10517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C9678A2-468B-4185-A634-FCB8B5AFED36}"/>
              </a:ext>
            </a:extLst>
          </p:cNvPr>
          <p:cNvSpPr txBox="1"/>
          <p:nvPr/>
        </p:nvSpPr>
        <p:spPr>
          <a:xfrm>
            <a:off x="3351480" y="3406639"/>
            <a:ext cx="3244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a typeface="Malgun Gothic" panose="020B0503020000020004" pitchFamily="34" charset="-127"/>
              </a:rPr>
              <a:t>Муниципальные методические </a:t>
            </a:r>
          </a:p>
          <a:p>
            <a:r>
              <a:rPr lang="ru-RU" sz="1600" dirty="0">
                <a:solidFill>
                  <a:schemeClr val="bg1"/>
                </a:solidFill>
                <a:ea typeface="Malgun Gothic" panose="020B0503020000020004" pitchFamily="34" charset="-127"/>
              </a:rPr>
              <a:t>службы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41D1CA8-6352-405A-8521-6BF241C21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00" r="81298" b="12643"/>
          <a:stretch/>
        </p:blipFill>
        <p:spPr>
          <a:xfrm>
            <a:off x="6799952" y="3165842"/>
            <a:ext cx="2274505" cy="105174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BF4249E-8C6B-4427-B60E-5569E0CCD98C}"/>
              </a:ext>
            </a:extLst>
          </p:cNvPr>
          <p:cNvSpPr txBox="1"/>
          <p:nvPr/>
        </p:nvSpPr>
        <p:spPr>
          <a:xfrm>
            <a:off x="6789596" y="3276218"/>
            <a:ext cx="2274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a typeface="Malgun Gothic" panose="020B0503020000020004" pitchFamily="34" charset="-127"/>
              </a:rPr>
              <a:t>Муниципальные методические объединения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F2E870-852E-48B4-8388-833A39AC89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00" r="81298" b="12643"/>
          <a:stretch/>
        </p:blipFill>
        <p:spPr>
          <a:xfrm>
            <a:off x="9163234" y="3173152"/>
            <a:ext cx="2830498" cy="105174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C66D2F1-1794-48FD-A50F-BBBF7DE63B71}"/>
              </a:ext>
            </a:extLst>
          </p:cNvPr>
          <p:cNvSpPr txBox="1"/>
          <p:nvPr/>
        </p:nvSpPr>
        <p:spPr>
          <a:xfrm>
            <a:off x="9262367" y="3185379"/>
            <a:ext cx="25538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a typeface="Malgun Gothic" panose="020B0503020000020004" pitchFamily="34" charset="-127"/>
              </a:rPr>
              <a:t>Муниципальные отделения общественно-профессиональных объединений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1457BFA-6CA6-437C-A9B4-1D540DE06E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00" r="81298" b="12643"/>
          <a:stretch/>
        </p:blipFill>
        <p:spPr>
          <a:xfrm>
            <a:off x="3273063" y="4435737"/>
            <a:ext cx="2822938" cy="105174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B5E6311-B9EC-4D86-B9CB-037F3FF4A4D2}"/>
              </a:ext>
            </a:extLst>
          </p:cNvPr>
          <p:cNvSpPr txBox="1"/>
          <p:nvPr/>
        </p:nvSpPr>
        <p:spPr>
          <a:xfrm>
            <a:off x="3435096" y="4558847"/>
            <a:ext cx="2830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a typeface="Malgun Gothic" panose="020B0503020000020004" pitchFamily="34" charset="-127"/>
              </a:rPr>
              <a:t>Методический совет образовательной организации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E0A1AD1-74AD-44D1-A9A5-2FD46D58BF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00" r="81298" b="12643"/>
          <a:stretch/>
        </p:blipFill>
        <p:spPr>
          <a:xfrm>
            <a:off x="6289992" y="4424293"/>
            <a:ext cx="1693357" cy="105174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9C491BA-B9C6-44B3-A634-2A61BAF05947}"/>
              </a:ext>
            </a:extLst>
          </p:cNvPr>
          <p:cNvSpPr txBox="1"/>
          <p:nvPr/>
        </p:nvSpPr>
        <p:spPr>
          <a:xfrm>
            <a:off x="6396336" y="4404773"/>
            <a:ext cx="17949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a typeface="Malgun Gothic" panose="020B0503020000020004" pitchFamily="34" charset="-127"/>
              </a:rPr>
              <a:t>Методические объединения образовательной организации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2592B00-931B-4E1D-AD6B-6C19F8C98D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00" r="81298" b="12643"/>
          <a:stretch/>
        </p:blipFill>
        <p:spPr>
          <a:xfrm>
            <a:off x="8165846" y="4435737"/>
            <a:ext cx="1907619" cy="105174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8812EF9-172B-4C14-83E5-21185D49C834}"/>
              </a:ext>
            </a:extLst>
          </p:cNvPr>
          <p:cNvSpPr txBox="1"/>
          <p:nvPr/>
        </p:nvSpPr>
        <p:spPr>
          <a:xfrm>
            <a:off x="8135173" y="4683136"/>
            <a:ext cx="1938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a typeface="Malgun Gothic" panose="020B0503020000020004" pitchFamily="34" charset="-127"/>
              </a:rPr>
              <a:t>Профессиональные объединения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73FEBA1-D29D-4391-8E1B-CCF1AF98B3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00" r="81298" b="12643"/>
          <a:stretch/>
        </p:blipFill>
        <p:spPr>
          <a:xfrm>
            <a:off x="10212277" y="4438906"/>
            <a:ext cx="1781455" cy="105174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1B9E48B-DBCC-4125-992C-41F5C063741A}"/>
              </a:ext>
            </a:extLst>
          </p:cNvPr>
          <p:cNvSpPr txBox="1"/>
          <p:nvPr/>
        </p:nvSpPr>
        <p:spPr>
          <a:xfrm>
            <a:off x="10181478" y="4766701"/>
            <a:ext cx="1812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a typeface="Malgun Gothic" panose="020B0503020000020004" pitchFamily="34" charset="-127"/>
              </a:rPr>
              <a:t>«Пары» педагогов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B7D1D20-55B4-480D-93EC-12C1EA6AAE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1" t="7875" r="26076" b="75944"/>
          <a:stretch/>
        </p:blipFill>
        <p:spPr>
          <a:xfrm>
            <a:off x="6959711" y="1918513"/>
            <a:ext cx="2383072" cy="99211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BB68989-B139-4B60-82AB-6C32F3D728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90" b="76332"/>
          <a:stretch/>
        </p:blipFill>
        <p:spPr>
          <a:xfrm>
            <a:off x="5901889" y="3758369"/>
            <a:ext cx="637058" cy="3652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78614" y="378129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38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BB68989-B139-4B60-82AB-6C32F3D728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90" b="76332"/>
          <a:stretch/>
        </p:blipFill>
        <p:spPr>
          <a:xfrm>
            <a:off x="8330350" y="3770258"/>
            <a:ext cx="637058" cy="36524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381017" y="377468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920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>
            <a:off x="1654108" y="2910627"/>
            <a:ext cx="1" cy="279198"/>
          </a:xfrm>
          <a:prstGeom prst="line">
            <a:avLst/>
          </a:prstGeom>
          <a:ln w="38100">
            <a:solidFill>
              <a:srgbClr val="FF5B5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1654109" y="4180829"/>
            <a:ext cx="1" cy="274908"/>
          </a:xfrm>
          <a:prstGeom prst="line">
            <a:avLst/>
          </a:prstGeom>
          <a:ln w="38100">
            <a:solidFill>
              <a:srgbClr val="FF5B5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15" idx="3"/>
          </p:cNvCxnSpPr>
          <p:nvPr/>
        </p:nvCxnSpPr>
        <p:spPr>
          <a:xfrm flipH="1">
            <a:off x="6771803" y="2773274"/>
            <a:ext cx="269247" cy="612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9364981" y="2452489"/>
            <a:ext cx="269247" cy="612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6397318" y="2853417"/>
            <a:ext cx="580387" cy="31242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7926847" y="2910627"/>
            <a:ext cx="1" cy="24995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9379180" y="2872854"/>
            <a:ext cx="510096" cy="27451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5706751" y="4224899"/>
            <a:ext cx="1252960" cy="24015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7314582" y="4186952"/>
            <a:ext cx="1" cy="24878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9505710" y="4236609"/>
            <a:ext cx="0" cy="18768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10054832" y="4974344"/>
            <a:ext cx="253292" cy="1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7983349" y="4934131"/>
            <a:ext cx="253292" cy="1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6061320" y="4932284"/>
            <a:ext cx="253292" cy="1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6FA470C5-190D-4F8F-8A6C-D5B31F4ECD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90" b="76332"/>
          <a:stretch/>
        </p:blipFill>
        <p:spPr>
          <a:xfrm>
            <a:off x="3151574" y="5757650"/>
            <a:ext cx="8842158" cy="87888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4C9678A2-468B-4185-A634-FCB8B5AFED36}"/>
              </a:ext>
            </a:extLst>
          </p:cNvPr>
          <p:cNvSpPr txBox="1"/>
          <p:nvPr/>
        </p:nvSpPr>
        <p:spPr>
          <a:xfrm>
            <a:off x="3238460" y="5808962"/>
            <a:ext cx="6261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a typeface="Malgun Gothic" panose="020B0503020000020004" pitchFamily="34" charset="-127"/>
              </a:rPr>
              <a:t>Внедрение программ наставничества и </a:t>
            </a:r>
            <a:r>
              <a:rPr lang="ru-RU" sz="1600" dirty="0" err="1">
                <a:solidFill>
                  <a:schemeClr val="bg1"/>
                </a:solidFill>
                <a:ea typeface="Malgun Gothic" panose="020B0503020000020004" pitchFamily="34" charset="-127"/>
              </a:rPr>
              <a:t>менторства</a:t>
            </a:r>
            <a:endParaRPr lang="ru-RU" sz="1600" dirty="0">
              <a:solidFill>
                <a:schemeClr val="bg1"/>
              </a:solidFill>
              <a:ea typeface="Malgun Gothic" panose="020B0503020000020004" pitchFamily="34" charset="-12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C9678A2-468B-4185-A634-FCB8B5AFED36}"/>
              </a:ext>
            </a:extLst>
          </p:cNvPr>
          <p:cNvSpPr txBox="1"/>
          <p:nvPr/>
        </p:nvSpPr>
        <p:spPr>
          <a:xfrm>
            <a:off x="3217446" y="6052399"/>
            <a:ext cx="6261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a typeface="Malgun Gothic" panose="020B0503020000020004" pitchFamily="34" charset="-127"/>
              </a:rPr>
              <a:t>Сопровождение молодых педагогов в первые три года работы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C9678A2-468B-4185-A634-FCB8B5AFED36}"/>
              </a:ext>
            </a:extLst>
          </p:cNvPr>
          <p:cNvSpPr txBox="1"/>
          <p:nvPr/>
        </p:nvSpPr>
        <p:spPr>
          <a:xfrm>
            <a:off x="3194582" y="6297985"/>
            <a:ext cx="7893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a typeface="Malgun Gothic" panose="020B0503020000020004" pitchFamily="34" charset="-127"/>
              </a:rPr>
              <a:t>Адресная методическая поддержка педагогов в профессиональными затруднениями</a:t>
            </a:r>
          </a:p>
        </p:txBody>
      </p:sp>
    </p:spTree>
    <p:extLst>
      <p:ext uri="{BB962C8B-B14F-4D97-AF65-F5344CB8AC3E}">
        <p14:creationId xmlns:p14="http://schemas.microsoft.com/office/powerpoint/2010/main" val="2832275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FC456F-0121-485D-BE48-B3AAE24027AC}"/>
              </a:ext>
            </a:extLst>
          </p:cNvPr>
          <p:cNvSpPr txBox="1"/>
          <p:nvPr/>
        </p:nvSpPr>
        <p:spPr>
          <a:xfrm>
            <a:off x="2917793" y="390618"/>
            <a:ext cx="600426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Векторы государственной политики в сфере образования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DCF558-5122-4E54-B6B4-124FBED310A1}"/>
              </a:ext>
            </a:extLst>
          </p:cNvPr>
          <p:cNvSpPr txBox="1"/>
          <p:nvPr/>
        </p:nvSpPr>
        <p:spPr>
          <a:xfrm>
            <a:off x="2917793" y="840704"/>
            <a:ext cx="6004265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Организация воспитания обучающихся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EB152-2DD2-406B-BC5A-D860C231FE87}"/>
              </a:ext>
            </a:extLst>
          </p:cNvPr>
          <p:cNvSpPr txBox="1"/>
          <p:nvPr/>
        </p:nvSpPr>
        <p:spPr>
          <a:xfrm>
            <a:off x="328474" y="1765461"/>
            <a:ext cx="113900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600" b="1" dirty="0">
                <a:effectLst/>
                <a:ea typeface="Times New Roman" panose="02020603050405020304" pitchFamily="18" charset="0"/>
              </a:rPr>
              <a:t>Задачи системы 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организации воспитания:</a:t>
            </a:r>
          </a:p>
          <a:p>
            <a:pPr indent="450215" algn="just"/>
            <a:r>
              <a:rPr lang="ru-RU" sz="1600" dirty="0">
                <a:effectLst/>
                <a:ea typeface="Times New Roman" panose="02020603050405020304" pitchFamily="18" charset="0"/>
              </a:rPr>
              <a:t>поддержка семейного воспитания, в том числе, помощь семьям и детям, находящимся в сложной жизненной ситуации;</a:t>
            </a:r>
          </a:p>
          <a:p>
            <a:pPr indent="450215" algn="just"/>
            <a:r>
              <a:rPr lang="ru-RU" sz="1600" dirty="0">
                <a:effectLst/>
                <a:ea typeface="Times New Roman" panose="02020603050405020304" pitchFamily="18" charset="0"/>
              </a:rPr>
              <a:t>гражданско-патриотическое и духовно-нравственное воспитание, формирование российской идентичности, в том числе, на основе российских традиционных ценностей и приобщения детей к культурному наследию;</a:t>
            </a:r>
          </a:p>
          <a:p>
            <a:pPr indent="450215" algn="just"/>
            <a:r>
              <a:rPr lang="ru-RU" sz="1600" dirty="0">
                <a:effectLst/>
                <a:ea typeface="Times New Roman" panose="02020603050405020304" pitchFamily="18" charset="0"/>
              </a:rPr>
              <a:t>развитие добровольчества среди обучающихся;</a:t>
            </a:r>
          </a:p>
          <a:p>
            <a:pPr indent="450215" algn="just"/>
            <a:r>
              <a:rPr lang="ru-RU" sz="1600" dirty="0">
                <a:effectLst/>
                <a:ea typeface="Times New Roman" panose="02020603050405020304" pitchFamily="18" charset="0"/>
              </a:rPr>
              <a:t>поддержка общественных объединений в сфере воспитания;</a:t>
            </a:r>
          </a:p>
          <a:p>
            <a:pPr indent="450215" algn="just"/>
            <a:r>
              <a:rPr lang="ru-RU" sz="1600" dirty="0">
                <a:effectLst/>
                <a:ea typeface="Times New Roman" panose="02020603050405020304" pitchFamily="18" charset="0"/>
              </a:rPr>
              <a:t>развитие экологического воспитания;</a:t>
            </a:r>
          </a:p>
          <a:p>
            <a:pPr indent="450215" algn="just"/>
            <a:r>
              <a:rPr lang="ru-RU" sz="1600" dirty="0">
                <a:effectLst/>
                <a:ea typeface="Times New Roman" panose="02020603050405020304" pitchFamily="18" charset="0"/>
              </a:rPr>
              <a:t>обеспечение физической, психологической и информационной безопасности, расширение воспитательных возможностей информационных ресурсов;</a:t>
            </a:r>
          </a:p>
          <a:p>
            <a:pPr indent="450215" algn="just"/>
            <a:r>
              <a:rPr lang="ru-RU" sz="1600" dirty="0">
                <a:effectLst/>
                <a:ea typeface="Times New Roman" panose="02020603050405020304" pitchFamily="18" charset="0"/>
              </a:rPr>
              <a:t>профилактика безнадзорности и правонарушений несовершеннолетних обучающихся;</a:t>
            </a:r>
          </a:p>
          <a:p>
            <a:pPr indent="450215" algn="just"/>
            <a:r>
              <a:rPr lang="ru-RU" sz="1600" dirty="0">
                <a:effectLst/>
                <a:ea typeface="Times New Roman" panose="02020603050405020304" pitchFamily="18" charset="0"/>
              </a:rPr>
              <a:t>популяризация научных знаний и научного творчества среди детей;</a:t>
            </a:r>
          </a:p>
          <a:p>
            <a:pPr indent="450215" algn="just"/>
            <a:r>
              <a:rPr lang="ru-RU" sz="1600" dirty="0">
                <a:effectLst/>
                <a:ea typeface="Times New Roman" panose="02020603050405020304" pitchFamily="18" charset="0"/>
              </a:rPr>
              <a:t>популяризация физического воспитания и формирования культуры здоровья;</a:t>
            </a:r>
          </a:p>
          <a:p>
            <a:pPr indent="450215" algn="just"/>
            <a:r>
              <a:rPr lang="ru-RU" sz="1600" dirty="0">
                <a:effectLst/>
                <a:ea typeface="Times New Roman" panose="02020603050405020304" pitchFamily="18" charset="0"/>
              </a:rPr>
              <a:t>развитие трудового воспитания и поддержка профессионального самоопределения;</a:t>
            </a:r>
          </a:p>
          <a:p>
            <a:pPr indent="450215" algn="just"/>
            <a:r>
              <a:rPr lang="ru-RU" sz="1600" dirty="0">
                <a:effectLst/>
                <a:ea typeface="Times New Roman" panose="02020603050405020304" pitchFamily="18" charset="0"/>
              </a:rPr>
              <a:t>повышение педагогической культуры родителей (законных представителей) обучающихся;</a:t>
            </a:r>
          </a:p>
          <a:p>
            <a:pPr indent="450215" algn="just"/>
            <a:r>
              <a:rPr lang="ru-RU" sz="1600" dirty="0">
                <a:effectLst/>
                <a:ea typeface="Times New Roman" panose="02020603050405020304" pitchFamily="18" charset="0"/>
              </a:rPr>
              <a:t>осуществление сетевого и межведомственного взаимодействия для методического обеспечения воспитательной работы;</a:t>
            </a:r>
          </a:p>
          <a:p>
            <a:pPr indent="450215" algn="just"/>
            <a:r>
              <a:rPr lang="ru-RU" sz="1600" dirty="0">
                <a:effectLst/>
                <a:ea typeface="Times New Roman" panose="02020603050405020304" pitchFamily="18" charset="0"/>
              </a:rPr>
              <a:t>осуществление воспитательной деятельности в период каникулярного отдыха обучающихся;</a:t>
            </a:r>
          </a:p>
          <a:p>
            <a:pPr indent="450215" algn="just"/>
            <a:r>
              <a:rPr lang="ru-RU" sz="1600" dirty="0">
                <a:effectLst/>
                <a:ea typeface="Times New Roman" panose="02020603050405020304" pitchFamily="18" charset="0"/>
              </a:rPr>
              <a:t>организация работы педагогических работников, осуществляющих классное руководство в образовательных организациях;</a:t>
            </a:r>
          </a:p>
          <a:p>
            <a:pPr indent="450215" algn="just"/>
            <a:r>
              <a:rPr lang="ru-RU" sz="1600" dirty="0">
                <a:effectLst/>
                <a:ea typeface="Times New Roman" panose="02020603050405020304" pitchFamily="18" charset="0"/>
              </a:rPr>
              <a:t>поддержка обучающихся, для которых русский язык не является родным.</a:t>
            </a:r>
          </a:p>
        </p:txBody>
      </p:sp>
    </p:spTree>
    <p:extLst>
      <p:ext uri="{BB962C8B-B14F-4D97-AF65-F5344CB8AC3E}">
        <p14:creationId xmlns:p14="http://schemas.microsoft.com/office/powerpoint/2010/main" val="2981248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46C0DB-EFE9-4F2B-A925-A41160683687}"/>
              </a:ext>
            </a:extLst>
          </p:cNvPr>
          <p:cNvSpPr txBox="1"/>
          <p:nvPr/>
        </p:nvSpPr>
        <p:spPr>
          <a:xfrm>
            <a:off x="4385569" y="408373"/>
            <a:ext cx="1944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Что посмотреть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93C6B1-5A40-47F9-A704-BDF0F252E6C2}"/>
              </a:ext>
            </a:extLst>
          </p:cNvPr>
          <p:cNvSpPr txBox="1"/>
          <p:nvPr/>
        </p:nvSpPr>
        <p:spPr>
          <a:xfrm>
            <a:off x="721311" y="1142545"/>
            <a:ext cx="3664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https://youtu.be/VGMQykvCKMU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9B34BE-5EA2-4B69-BB68-8ECB01DED3D4}"/>
              </a:ext>
            </a:extLst>
          </p:cNvPr>
          <p:cNvSpPr txBox="1"/>
          <p:nvPr/>
        </p:nvSpPr>
        <p:spPr>
          <a:xfrm>
            <a:off x="4449932" y="1050212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effectLst/>
                <a:latin typeface="Roboto" panose="02000000000000000000" pitchFamily="2" charset="0"/>
              </a:rPr>
              <a:t>Лекция "Государственная политика в сфере общего образования"</a:t>
            </a:r>
          </a:p>
          <a:p>
            <a:r>
              <a:rPr lang="ru-RU" b="0" dirty="0">
                <a:effectLst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7497EE-ABFE-4CE1-8A35-DDAB042048CC}"/>
              </a:ext>
            </a:extLst>
          </p:cNvPr>
          <p:cNvSpPr txBox="1"/>
          <p:nvPr/>
        </p:nvSpPr>
        <p:spPr>
          <a:xfrm>
            <a:off x="597023" y="2518584"/>
            <a:ext cx="3318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https://youtu.be/a4Q0cmxjDf4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32DCDF-3BD8-4F4F-B180-F6D5BD3E441F}"/>
              </a:ext>
            </a:extLst>
          </p:cNvPr>
          <p:cNvSpPr txBox="1"/>
          <p:nvPr/>
        </p:nvSpPr>
        <p:spPr>
          <a:xfrm>
            <a:off x="4449932" y="251858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effectLst/>
                <a:latin typeface="Roboto" panose="02000000000000000000" pitchFamily="2" charset="0"/>
              </a:rPr>
              <a:t>Лекция "Технологии в управленческой деятельности"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25B278-C468-4BE3-84C6-C37846145AEE}"/>
              </a:ext>
            </a:extLst>
          </p:cNvPr>
          <p:cNvSpPr txBox="1"/>
          <p:nvPr/>
        </p:nvSpPr>
        <p:spPr>
          <a:xfrm>
            <a:off x="597023" y="3729490"/>
            <a:ext cx="34245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https://apkpro.ru/deyatelnostakademii/marafonfunktsionalnoygramotnosti/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C37666-3552-47C3-9F0F-CCA11BD9228B}"/>
              </a:ext>
            </a:extLst>
          </p:cNvPr>
          <p:cNvSpPr txBox="1"/>
          <p:nvPr/>
        </p:nvSpPr>
        <p:spPr>
          <a:xfrm>
            <a:off x="4449931" y="3785419"/>
            <a:ext cx="7145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effectLst/>
                <a:latin typeface="Roboto" panose="02000000000000000000" pitchFamily="2" charset="0"/>
              </a:rPr>
              <a:t>6-10 декабря 2023 – Марафон функциональной грамотность</a:t>
            </a:r>
          </a:p>
        </p:txBody>
      </p:sp>
    </p:spTree>
    <p:extLst>
      <p:ext uri="{BB962C8B-B14F-4D97-AF65-F5344CB8AC3E}">
        <p14:creationId xmlns:p14="http://schemas.microsoft.com/office/powerpoint/2010/main" val="363311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8B6CC62-69C6-47AF-8D1A-B8263F4388C0}"/>
              </a:ext>
            </a:extLst>
          </p:cNvPr>
          <p:cNvSpPr/>
          <p:nvPr/>
        </p:nvSpPr>
        <p:spPr>
          <a:xfrm>
            <a:off x="834501" y="443883"/>
            <a:ext cx="10777491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35B0FD-0AD7-4994-89D2-48989BE3F975}"/>
              </a:ext>
            </a:extLst>
          </p:cNvPr>
          <p:cNvSpPr txBox="1"/>
          <p:nvPr/>
        </p:nvSpPr>
        <p:spPr>
          <a:xfrm>
            <a:off x="834501" y="443883"/>
            <a:ext cx="1096392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3.12.2022</a:t>
            </a:r>
            <a:r>
              <a:rPr lang="ru-RU" dirty="0"/>
              <a:t> </a:t>
            </a:r>
          </a:p>
          <a:p>
            <a:r>
              <a:rPr lang="ru-RU" dirty="0"/>
              <a:t>Государственная политика в сфере образования как стратегический ориентир развития образовательной организации</a:t>
            </a:r>
          </a:p>
          <a:p>
            <a:r>
              <a:rPr lang="ru-RU" dirty="0"/>
              <a:t>О разработке менторской программы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D9B413-501D-4E58-8AF4-2D003DD1AFE0}"/>
              </a:ext>
            </a:extLst>
          </p:cNvPr>
          <p:cNvSpPr txBox="1"/>
          <p:nvPr/>
        </p:nvSpPr>
        <p:spPr>
          <a:xfrm>
            <a:off x="834501" y="2494260"/>
            <a:ext cx="10963922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10.12.2023</a:t>
            </a:r>
            <a:endParaRPr lang="ru-RU" dirty="0"/>
          </a:p>
          <a:p>
            <a:r>
              <a:rPr lang="ru-RU" dirty="0"/>
              <a:t>Управленческие решения. Сущность понятия. Классификация видов.</a:t>
            </a:r>
          </a:p>
          <a:p>
            <a:endParaRPr lang="ru-RU" dirty="0"/>
          </a:p>
          <a:p>
            <a:r>
              <a:rPr lang="ru-RU" dirty="0"/>
              <a:t>Принципы и управленческие механизмы в системе менторства и наставничества (</a:t>
            </a:r>
            <a:r>
              <a:rPr lang="ru-RU" dirty="0" err="1"/>
              <a:t>Н.Н.Рождественская</a:t>
            </a:r>
            <a:r>
              <a:rPr lang="ru-RU" dirty="0"/>
              <a:t>)</a:t>
            </a:r>
          </a:p>
          <a:p>
            <a:r>
              <a:rPr lang="ru-RU" dirty="0"/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627694D-6856-458F-82A4-CB2AC0077C1A}"/>
              </a:ext>
            </a:extLst>
          </p:cNvPr>
          <p:cNvSpPr/>
          <p:nvPr/>
        </p:nvSpPr>
        <p:spPr>
          <a:xfrm>
            <a:off x="834501" y="1740023"/>
            <a:ext cx="10963922" cy="6584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4.12.-9.12.2023 </a:t>
            </a:r>
            <a:r>
              <a:rPr lang="ru-RU" dirty="0"/>
              <a:t>Проектная работа управленческих команд «Разработка менторской программы»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4DE9BB-CE7A-4C72-B688-B7F7EA95161E}"/>
              </a:ext>
            </a:extLst>
          </p:cNvPr>
          <p:cNvSpPr txBox="1"/>
          <p:nvPr/>
        </p:nvSpPr>
        <p:spPr>
          <a:xfrm>
            <a:off x="834501" y="3694589"/>
            <a:ext cx="10963922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Управленческая практика «Управление деятельностью образовательной организации» (Толмачева Е.В.)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810E63-5AF6-4AD3-8CA7-3ADFD30A3CC0}"/>
              </a:ext>
            </a:extLst>
          </p:cNvPr>
          <p:cNvSpPr txBox="1"/>
          <p:nvPr/>
        </p:nvSpPr>
        <p:spPr>
          <a:xfrm>
            <a:off x="834501" y="4200252"/>
            <a:ext cx="1096392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13.12.23</a:t>
            </a:r>
            <a:endParaRPr lang="ru-RU" dirty="0"/>
          </a:p>
          <a:p>
            <a:r>
              <a:rPr lang="ru-RU" dirty="0"/>
              <a:t>Управление качеством образования в образовательной организации (</a:t>
            </a:r>
            <a:r>
              <a:rPr lang="ru-RU" dirty="0" err="1"/>
              <a:t>Кузибецкий</a:t>
            </a:r>
            <a:r>
              <a:rPr lang="ru-RU" dirty="0"/>
              <a:t> И.А.)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3AEEC0-04F8-4C56-AF5F-7A6EBBA66621}"/>
              </a:ext>
            </a:extLst>
          </p:cNvPr>
          <p:cNvSpPr txBox="1"/>
          <p:nvPr/>
        </p:nvSpPr>
        <p:spPr>
          <a:xfrm>
            <a:off x="834501" y="4846583"/>
            <a:ext cx="10963922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Управленческая практика «Управление качеством образования» (Воронина И.А.)</a:t>
            </a:r>
          </a:p>
        </p:txBody>
      </p:sp>
    </p:spTree>
    <p:extLst>
      <p:ext uri="{BB962C8B-B14F-4D97-AF65-F5344CB8AC3E}">
        <p14:creationId xmlns:p14="http://schemas.microsoft.com/office/powerpoint/2010/main" val="57878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35B0FD-0AD7-4994-89D2-48989BE3F975}"/>
              </a:ext>
            </a:extLst>
          </p:cNvPr>
          <p:cNvSpPr txBox="1"/>
          <p:nvPr/>
        </p:nvSpPr>
        <p:spPr>
          <a:xfrm>
            <a:off x="834501" y="443883"/>
            <a:ext cx="1096392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14.12.2023</a:t>
            </a:r>
            <a:r>
              <a:rPr lang="ru-RU" dirty="0"/>
              <a:t> </a:t>
            </a:r>
          </a:p>
          <a:p>
            <a:r>
              <a:rPr lang="ru-RU" dirty="0"/>
              <a:t>Региональные инновационные площадки: от проектного замысла к распространению опыта (Карпова О.С.)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D9B413-501D-4E58-8AF4-2D003DD1AFE0}"/>
              </a:ext>
            </a:extLst>
          </p:cNvPr>
          <p:cNvSpPr txBox="1"/>
          <p:nvPr/>
        </p:nvSpPr>
        <p:spPr>
          <a:xfrm>
            <a:off x="834501" y="2494260"/>
            <a:ext cx="1096392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Внедрение программ воспитания (Полежаев Д.В.)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4DE9BB-CE7A-4C72-B688-B7F7EA95161E}"/>
              </a:ext>
            </a:extLst>
          </p:cNvPr>
          <p:cNvSpPr txBox="1"/>
          <p:nvPr/>
        </p:nvSpPr>
        <p:spPr>
          <a:xfrm>
            <a:off x="834501" y="3562215"/>
            <a:ext cx="10963922" cy="646331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15.12.2023</a:t>
            </a:r>
            <a:endParaRPr lang="ru-RU" dirty="0"/>
          </a:p>
          <a:p>
            <a:r>
              <a:rPr lang="ru-RU" dirty="0"/>
              <a:t>Управление персоналом в образовательной организации (Пономарева Е.А.)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810E63-5AF6-4AD3-8CA7-3ADFD30A3CC0}"/>
              </a:ext>
            </a:extLst>
          </p:cNvPr>
          <p:cNvSpPr txBox="1"/>
          <p:nvPr/>
        </p:nvSpPr>
        <p:spPr>
          <a:xfrm>
            <a:off x="834501" y="4648992"/>
            <a:ext cx="1096392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16.12.2023</a:t>
            </a:r>
            <a:endParaRPr lang="ru-RU" dirty="0"/>
          </a:p>
          <a:p>
            <a:r>
              <a:rPr lang="ru-RU" dirty="0"/>
              <a:t>Имидж образовательной организации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3AEEC0-04F8-4C56-AF5F-7A6EBBA66621}"/>
              </a:ext>
            </a:extLst>
          </p:cNvPr>
          <p:cNvSpPr txBox="1"/>
          <p:nvPr/>
        </p:nvSpPr>
        <p:spPr>
          <a:xfrm>
            <a:off x="834501" y="5295323"/>
            <a:ext cx="10963922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Моделирование продуктивной управленческой деятельности (презентация программ менторства)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607123-D058-4A20-BCB9-8F113C6B1165}"/>
              </a:ext>
            </a:extLst>
          </p:cNvPr>
          <p:cNvSpPr txBox="1"/>
          <p:nvPr/>
        </p:nvSpPr>
        <p:spPr>
          <a:xfrm>
            <a:off x="834501" y="1090214"/>
            <a:ext cx="10963922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Управленческая практика «Организация инновационной деятельности в ОО» (</a:t>
            </a:r>
            <a:r>
              <a:rPr lang="ru-RU" dirty="0" err="1"/>
              <a:t>Момотова</a:t>
            </a:r>
            <a:r>
              <a:rPr lang="ru-RU" dirty="0"/>
              <a:t> Е.А.)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171DD0-D744-41E2-9BD0-D9C236B3EE52}"/>
              </a:ext>
            </a:extLst>
          </p:cNvPr>
          <p:cNvSpPr txBox="1"/>
          <p:nvPr/>
        </p:nvSpPr>
        <p:spPr>
          <a:xfrm>
            <a:off x="834501" y="1456598"/>
            <a:ext cx="1096392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Обучение детей с ограниченными возможностями здоровья (Юдина Т.Г.)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FB793F-96E7-43A2-A75B-D574199B8882}"/>
              </a:ext>
            </a:extLst>
          </p:cNvPr>
          <p:cNvSpPr txBox="1"/>
          <p:nvPr/>
        </p:nvSpPr>
        <p:spPr>
          <a:xfrm>
            <a:off x="834501" y="1822982"/>
            <a:ext cx="10963922" cy="646331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Управленческая практика «Организация адаптивного образования для детей с ОВЗ и детей-инвалидов» (</a:t>
            </a:r>
            <a:r>
              <a:rPr lang="ru-RU" dirty="0" err="1"/>
              <a:t>Караченец</a:t>
            </a:r>
            <a:r>
              <a:rPr lang="ru-RU" dirty="0"/>
              <a:t> Е.В.)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E64B0D-7BDD-483E-8252-36C9F5593B1C}"/>
              </a:ext>
            </a:extLst>
          </p:cNvPr>
          <p:cNvSpPr txBox="1"/>
          <p:nvPr/>
        </p:nvSpPr>
        <p:spPr>
          <a:xfrm>
            <a:off x="834501" y="2846690"/>
            <a:ext cx="10963922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Управленческая практика «Организация воспитательной деятельности в ОО» (Рогачева А.С.)</a:t>
            </a:r>
          </a:p>
        </p:txBody>
      </p:sp>
    </p:spTree>
    <p:extLst>
      <p:ext uri="{BB962C8B-B14F-4D97-AF65-F5344CB8AC3E}">
        <p14:creationId xmlns:p14="http://schemas.microsoft.com/office/powerpoint/2010/main" val="3656478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FC456F-0121-485D-BE48-B3AAE24027AC}"/>
              </a:ext>
            </a:extLst>
          </p:cNvPr>
          <p:cNvSpPr txBox="1"/>
          <p:nvPr/>
        </p:nvSpPr>
        <p:spPr>
          <a:xfrm>
            <a:off x="4412202" y="310718"/>
            <a:ext cx="284973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Логика обучения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FC1CD-508A-4CE9-8D3E-593284D48C93}"/>
              </a:ext>
            </a:extLst>
          </p:cNvPr>
          <p:cNvSpPr txBox="1"/>
          <p:nvPr/>
        </p:nvSpPr>
        <p:spPr>
          <a:xfrm>
            <a:off x="569649" y="1063738"/>
            <a:ext cx="437521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Немного теории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7BD496-5CED-452A-B9EA-8B19E01C5BB6}"/>
              </a:ext>
            </a:extLst>
          </p:cNvPr>
          <p:cNvSpPr txBox="1"/>
          <p:nvPr/>
        </p:nvSpPr>
        <p:spPr>
          <a:xfrm>
            <a:off x="569651" y="1618006"/>
            <a:ext cx="4375211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Знакомство с управленческой практикой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110051-3267-4B70-A12B-20CC5BEDBC98}"/>
              </a:ext>
            </a:extLst>
          </p:cNvPr>
          <p:cNvSpPr txBox="1"/>
          <p:nvPr/>
        </p:nvSpPr>
        <p:spPr>
          <a:xfrm>
            <a:off x="569650" y="2172274"/>
            <a:ext cx="437521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Экспертное обсуждение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C809A-01C6-430E-9AC7-23B2E2F8B6AC}"/>
              </a:ext>
            </a:extLst>
          </p:cNvPr>
          <p:cNvSpPr txBox="1"/>
          <p:nvPr/>
        </p:nvSpPr>
        <p:spPr>
          <a:xfrm>
            <a:off x="5276294" y="1063738"/>
            <a:ext cx="6346057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Рабочие листы – рефлексивный характер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633DCF-E586-43B3-948B-326BCC638C63}"/>
              </a:ext>
            </a:extLst>
          </p:cNvPr>
          <p:cNvSpPr txBox="1"/>
          <p:nvPr/>
        </p:nvSpPr>
        <p:spPr>
          <a:xfrm>
            <a:off x="5276293" y="1611398"/>
            <a:ext cx="634605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Итоговая аттестация -  разработанная программа Менторства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08DC75-CF02-4B09-AAB5-BBA3F71D57DD}"/>
              </a:ext>
            </a:extLst>
          </p:cNvPr>
          <p:cNvSpPr txBox="1"/>
          <p:nvPr/>
        </p:nvSpPr>
        <p:spPr>
          <a:xfrm>
            <a:off x="5276293" y="2159058"/>
            <a:ext cx="634605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Промежуточный контроль -  тестирование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67061B-772C-4969-AB35-D413F391B4E0}"/>
              </a:ext>
            </a:extLst>
          </p:cNvPr>
          <p:cNvSpPr txBox="1"/>
          <p:nvPr/>
        </p:nvSpPr>
        <p:spPr>
          <a:xfrm>
            <a:off x="471994" y="3096144"/>
            <a:ext cx="552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3.12.2023</a:t>
            </a:r>
            <a:r>
              <a:rPr lang="ru-RU" dirty="0"/>
              <a:t> Не рабочий лист, а небольшой опросник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6C5A89-27FB-4FEB-8C70-ED01B48CC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02" t="29903" r="27112" b="12104"/>
          <a:stretch/>
        </p:blipFill>
        <p:spPr>
          <a:xfrm>
            <a:off x="5709818" y="2805047"/>
            <a:ext cx="6457027" cy="374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41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FC456F-0121-485D-BE48-B3AAE24027AC}"/>
              </a:ext>
            </a:extLst>
          </p:cNvPr>
          <p:cNvSpPr txBox="1"/>
          <p:nvPr/>
        </p:nvSpPr>
        <p:spPr>
          <a:xfrm>
            <a:off x="2917793" y="390618"/>
            <a:ext cx="600426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Векторы государственной политики в сфере образования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1C97A7-0D1C-4F83-8A74-B246D9EB7163}"/>
              </a:ext>
            </a:extLst>
          </p:cNvPr>
          <p:cNvSpPr txBox="1"/>
          <p:nvPr/>
        </p:nvSpPr>
        <p:spPr>
          <a:xfrm>
            <a:off x="534140" y="1165245"/>
            <a:ext cx="11308672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Повышение качества подготовки обучающихся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6C3EDC-4B71-4E66-B066-B7D321E3280E}"/>
              </a:ext>
            </a:extLst>
          </p:cNvPr>
          <p:cNvSpPr txBox="1"/>
          <p:nvPr/>
        </p:nvSpPr>
        <p:spPr>
          <a:xfrm>
            <a:off x="534140" y="1755206"/>
            <a:ext cx="11308672" cy="646331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Работа со школами с низкими образовательными результатами или школами, функционирующими в неблагоприятных социальных условиях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D73BC0-5E9F-40DC-BC06-443CCBA84153}"/>
              </a:ext>
            </a:extLst>
          </p:cNvPr>
          <p:cNvSpPr txBox="1"/>
          <p:nvPr/>
        </p:nvSpPr>
        <p:spPr>
          <a:xfrm>
            <a:off x="534140" y="2612195"/>
            <a:ext cx="11308672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Выявление, поддержка и развитие способностей и талантов у детей и молодежи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AE7223-387E-492B-8FFE-E89C55525B63}"/>
              </a:ext>
            </a:extLst>
          </p:cNvPr>
          <p:cNvSpPr txBox="1"/>
          <p:nvPr/>
        </p:nvSpPr>
        <p:spPr>
          <a:xfrm>
            <a:off x="534140" y="3192185"/>
            <a:ext cx="11308672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Самоопределение и профессиональная ориентация обучающихся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B1794F-31A2-424E-9A1A-33976DADE421}"/>
              </a:ext>
            </a:extLst>
          </p:cNvPr>
          <p:cNvSpPr txBox="1"/>
          <p:nvPr/>
        </p:nvSpPr>
        <p:spPr>
          <a:xfrm>
            <a:off x="534140" y="3772175"/>
            <a:ext cx="11308672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Повышение эффективности руководителей образовательных организаций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0F05FB-A9DB-4FC6-B57C-3E192861E257}"/>
              </a:ext>
            </a:extLst>
          </p:cNvPr>
          <p:cNvSpPr txBox="1"/>
          <p:nvPr/>
        </p:nvSpPr>
        <p:spPr>
          <a:xfrm>
            <a:off x="534140" y="4383338"/>
            <a:ext cx="11308672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Обеспечение профессионального развития педагогических работников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DCF558-5122-4E54-B6B4-124FBED310A1}"/>
              </a:ext>
            </a:extLst>
          </p:cNvPr>
          <p:cNvSpPr txBox="1"/>
          <p:nvPr/>
        </p:nvSpPr>
        <p:spPr>
          <a:xfrm>
            <a:off x="534140" y="4994501"/>
            <a:ext cx="11308672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Организация воспитания обучающихся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D6F9FE-30F5-4F00-8736-4E13DAA428BE}"/>
              </a:ext>
            </a:extLst>
          </p:cNvPr>
          <p:cNvSpPr txBox="1"/>
          <p:nvPr/>
        </p:nvSpPr>
        <p:spPr>
          <a:xfrm>
            <a:off x="436486" y="5647964"/>
            <a:ext cx="972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Июль-август 2023 Утверждены региональные концепции по каждому направлению</a:t>
            </a:r>
          </a:p>
        </p:txBody>
      </p:sp>
    </p:spTree>
    <p:extLst>
      <p:ext uri="{BB962C8B-B14F-4D97-AF65-F5344CB8AC3E}">
        <p14:creationId xmlns:p14="http://schemas.microsoft.com/office/powerpoint/2010/main" val="313390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FC456F-0121-485D-BE48-B3AAE24027AC}"/>
              </a:ext>
            </a:extLst>
          </p:cNvPr>
          <p:cNvSpPr txBox="1"/>
          <p:nvPr/>
        </p:nvSpPr>
        <p:spPr>
          <a:xfrm>
            <a:off x="3737499" y="248574"/>
            <a:ext cx="500700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Модель проектного управления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482062-D9B2-442A-B20F-994685A46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1" r="88"/>
          <a:stretch/>
        </p:blipFill>
        <p:spPr bwMode="auto">
          <a:xfrm>
            <a:off x="552635" y="852256"/>
            <a:ext cx="10810782" cy="593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8B1918-99CA-4747-8357-487D24978D84}"/>
              </a:ext>
            </a:extLst>
          </p:cNvPr>
          <p:cNvSpPr/>
          <p:nvPr/>
        </p:nvSpPr>
        <p:spPr>
          <a:xfrm>
            <a:off x="1917577" y="5353235"/>
            <a:ext cx="7812349" cy="1109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791847B-E425-4998-ACAE-AA94C1DDA59B}"/>
              </a:ext>
            </a:extLst>
          </p:cNvPr>
          <p:cNvSpPr/>
          <p:nvPr/>
        </p:nvSpPr>
        <p:spPr>
          <a:xfrm>
            <a:off x="9632272" y="4048217"/>
            <a:ext cx="1420427" cy="2512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816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3">
            <a:extLst>
              <a:ext uri="{FF2B5EF4-FFF2-40B4-BE49-F238E27FC236}">
                <a16:creationId xmlns:a16="http://schemas.microsoft.com/office/drawing/2014/main" id="{3F7171EA-BDAF-40A7-B58A-985B2BF2164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57700" y="1447007"/>
            <a:ext cx="3963194" cy="3963194"/>
            <a:chOff x="-2540" y="-2540"/>
            <a:chExt cx="6355080" cy="6355080"/>
          </a:xfrm>
        </p:grpSpPr>
        <p:sp>
          <p:nvSpPr>
            <p:cNvPr id="9234" name="Freeform 4">
              <a:extLst>
                <a:ext uri="{FF2B5EF4-FFF2-40B4-BE49-F238E27FC236}">
                  <a16:creationId xmlns:a16="http://schemas.microsoft.com/office/drawing/2014/main" id="{BC68A38F-3DC3-4B71-9D77-87B0AE6A0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40" y="-2540"/>
              <a:ext cx="6355080" cy="6355080"/>
            </a:xfrm>
            <a:custGeom>
              <a:avLst/>
              <a:gdLst>
                <a:gd name="T0" fmla="*/ 3177540 w 6355080"/>
                <a:gd name="T1" fmla="*/ 6355080 h 6355080"/>
                <a:gd name="T2" fmla="*/ 930910 w 6355080"/>
                <a:gd name="T3" fmla="*/ 5424170 h 6355080"/>
                <a:gd name="T4" fmla="*/ 0 w 6355080"/>
                <a:gd name="T5" fmla="*/ 3177540 h 6355080"/>
                <a:gd name="T6" fmla="*/ 930910 w 6355080"/>
                <a:gd name="T7" fmla="*/ 930910 h 6355080"/>
                <a:gd name="T8" fmla="*/ 3177540 w 6355080"/>
                <a:gd name="T9" fmla="*/ 0 h 6355080"/>
                <a:gd name="T10" fmla="*/ 5424170 w 6355080"/>
                <a:gd name="T11" fmla="*/ 930910 h 6355080"/>
                <a:gd name="T12" fmla="*/ 6355080 w 6355080"/>
                <a:gd name="T13" fmla="*/ 3177540 h 6355080"/>
                <a:gd name="T14" fmla="*/ 5424170 w 6355080"/>
                <a:gd name="T15" fmla="*/ 5424170 h 6355080"/>
                <a:gd name="T16" fmla="*/ 3177540 w 6355080"/>
                <a:gd name="T17" fmla="*/ 6355080 h 6355080"/>
                <a:gd name="T18" fmla="*/ 3177540 w 6355080"/>
                <a:gd name="T19" fmla="*/ 190500 h 6355080"/>
                <a:gd name="T20" fmla="*/ 1065530 w 6355080"/>
                <a:gd name="T21" fmla="*/ 1065530 h 6355080"/>
                <a:gd name="T22" fmla="*/ 190500 w 6355080"/>
                <a:gd name="T23" fmla="*/ 3177540 h 6355080"/>
                <a:gd name="T24" fmla="*/ 1065530 w 6355080"/>
                <a:gd name="T25" fmla="*/ 5289550 h 6355080"/>
                <a:gd name="T26" fmla="*/ 3177540 w 6355080"/>
                <a:gd name="T27" fmla="*/ 6164580 h 6355080"/>
                <a:gd name="T28" fmla="*/ 5289550 w 6355080"/>
                <a:gd name="T29" fmla="*/ 5289550 h 6355080"/>
                <a:gd name="T30" fmla="*/ 6164580 w 6355080"/>
                <a:gd name="T31" fmla="*/ 3177540 h 6355080"/>
                <a:gd name="T32" fmla="*/ 5289550 w 6355080"/>
                <a:gd name="T33" fmla="*/ 1065530 h 6355080"/>
                <a:gd name="T34" fmla="*/ 3177540 w 6355080"/>
                <a:gd name="T35" fmla="*/ 190500 h 63550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355080"/>
                <a:gd name="T55" fmla="*/ 0 h 6355080"/>
                <a:gd name="T56" fmla="*/ 6355080 w 6355080"/>
                <a:gd name="T57" fmla="*/ 6355080 h 63550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900" dirty="0"/>
            </a:p>
          </p:txBody>
        </p:sp>
      </p:grpSp>
      <p:sp>
        <p:nvSpPr>
          <p:cNvPr id="9221" name="AutoShape 8">
            <a:extLst>
              <a:ext uri="{FF2B5EF4-FFF2-40B4-BE49-F238E27FC236}">
                <a16:creationId xmlns:a16="http://schemas.microsoft.com/office/drawing/2014/main" id="{0902B87D-D203-4265-85D4-BD95AB126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0" y="5356226"/>
            <a:ext cx="1943100" cy="13017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latin typeface="Arial" panose="020B0604020202020204" pitchFamily="34" charset="0"/>
            </a:endParaRPr>
          </a:p>
        </p:txBody>
      </p:sp>
      <p:sp>
        <p:nvSpPr>
          <p:cNvPr id="9222" name="AutoShape 9">
            <a:extLst>
              <a:ext uri="{FF2B5EF4-FFF2-40B4-BE49-F238E27FC236}">
                <a16:creationId xmlns:a16="http://schemas.microsoft.com/office/drawing/2014/main" id="{AD0504C5-1C43-4C10-97C1-64CE3EFA5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3150" y="5356226"/>
            <a:ext cx="1943100" cy="13017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latin typeface="Arial" panose="020B0604020202020204" pitchFamily="34" charset="0"/>
            </a:endParaRPr>
          </a:p>
        </p:txBody>
      </p:sp>
      <p:sp>
        <p:nvSpPr>
          <p:cNvPr id="9223" name="AutoShape 10">
            <a:extLst>
              <a:ext uri="{FF2B5EF4-FFF2-40B4-BE49-F238E27FC236}">
                <a16:creationId xmlns:a16="http://schemas.microsoft.com/office/drawing/2014/main" id="{69D1A12D-4548-4D2E-9E01-C2C4F2C8B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0550" y="5356226"/>
            <a:ext cx="1943100" cy="13017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latin typeface="Arial" panose="020B0604020202020204" pitchFamily="34" charset="0"/>
            </a:endParaRPr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id="{04E07FBA-8229-4D6C-AA27-694B87BDDC8C}"/>
              </a:ext>
            </a:extLst>
          </p:cNvPr>
          <p:cNvSpPr/>
          <p:nvPr/>
        </p:nvSpPr>
        <p:spPr>
          <a:xfrm rot="7156718">
            <a:off x="7448155" y="1768078"/>
            <a:ext cx="435769" cy="344488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9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CA3F60-83CA-476C-8CF6-C8BE5AD9BA8D}"/>
              </a:ext>
            </a:extLst>
          </p:cNvPr>
          <p:cNvSpPr txBox="1"/>
          <p:nvPr/>
        </p:nvSpPr>
        <p:spPr>
          <a:xfrm>
            <a:off x="4412201" y="310718"/>
            <a:ext cx="520231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Структура управленческого цикл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7FA81D-833B-4346-BA53-E45B840B7DFE}"/>
              </a:ext>
            </a:extLst>
          </p:cNvPr>
          <p:cNvSpPr txBox="1"/>
          <p:nvPr/>
        </p:nvSpPr>
        <p:spPr>
          <a:xfrm>
            <a:off x="7482265" y="2499738"/>
            <a:ext cx="260115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Цели, задачи</a:t>
            </a:r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FE94AC-8A0C-4D14-967C-3645901E2EFE}"/>
              </a:ext>
            </a:extLst>
          </p:cNvPr>
          <p:cNvSpPr txBox="1"/>
          <p:nvPr/>
        </p:nvSpPr>
        <p:spPr>
          <a:xfrm>
            <a:off x="8095835" y="3550652"/>
            <a:ext cx="22288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Планирование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902025-313F-4E05-BD94-69F3AB417AEE}"/>
              </a:ext>
            </a:extLst>
          </p:cNvPr>
          <p:cNvSpPr txBox="1"/>
          <p:nvPr/>
        </p:nvSpPr>
        <p:spPr>
          <a:xfrm>
            <a:off x="7223024" y="4625149"/>
            <a:ext cx="260115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Организация</a:t>
            </a:r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7E65A27-F28A-4F2C-B89C-486F5CE00666}"/>
              </a:ext>
            </a:extLst>
          </p:cNvPr>
          <p:cNvSpPr txBox="1"/>
          <p:nvPr/>
        </p:nvSpPr>
        <p:spPr>
          <a:xfrm>
            <a:off x="3482181" y="4875077"/>
            <a:ext cx="260115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Контроль </a:t>
            </a:r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108CC1-5146-4D0E-B8E7-92AA3A41EA09}"/>
              </a:ext>
            </a:extLst>
          </p:cNvPr>
          <p:cNvSpPr txBox="1"/>
          <p:nvPr/>
        </p:nvSpPr>
        <p:spPr>
          <a:xfrm>
            <a:off x="2868196" y="3926806"/>
            <a:ext cx="260115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Анализ</a:t>
            </a:r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B77F66B-9821-416D-9AA0-FB1FE625AA36}"/>
              </a:ext>
            </a:extLst>
          </p:cNvPr>
          <p:cNvSpPr txBox="1"/>
          <p:nvPr/>
        </p:nvSpPr>
        <p:spPr>
          <a:xfrm>
            <a:off x="2288534" y="2698184"/>
            <a:ext cx="260115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Управленческое решение</a:t>
            </a:r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6CCB4B-E16F-496D-8E25-43BABF7AE70C}"/>
              </a:ext>
            </a:extLst>
          </p:cNvPr>
          <p:cNvSpPr txBox="1"/>
          <p:nvPr/>
        </p:nvSpPr>
        <p:spPr>
          <a:xfrm>
            <a:off x="3043925" y="1666034"/>
            <a:ext cx="260115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Корректировка целей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FC456F-0121-485D-BE48-B3AAE24027AC}"/>
              </a:ext>
            </a:extLst>
          </p:cNvPr>
          <p:cNvSpPr txBox="1"/>
          <p:nvPr/>
        </p:nvSpPr>
        <p:spPr>
          <a:xfrm>
            <a:off x="2917793" y="390618"/>
            <a:ext cx="600426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Векторы государственной политики в сфере образования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1C97A7-0D1C-4F83-8A74-B246D9EB7163}"/>
              </a:ext>
            </a:extLst>
          </p:cNvPr>
          <p:cNvSpPr txBox="1"/>
          <p:nvPr/>
        </p:nvSpPr>
        <p:spPr>
          <a:xfrm>
            <a:off x="2917793" y="854526"/>
            <a:ext cx="6004265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Повышение качества подготовки обучающихся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E5D4FB-E121-45D3-9E3E-E6543A1ED330}"/>
              </a:ext>
            </a:extLst>
          </p:cNvPr>
          <p:cNvSpPr txBox="1"/>
          <p:nvPr/>
        </p:nvSpPr>
        <p:spPr>
          <a:xfrm>
            <a:off x="428347" y="1856466"/>
            <a:ext cx="60945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Целью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РСОКПО является получение объективной информации о состоянии качества подготовки обучающихся по образовательным программам начального общего, основного общего и среднего общего образования, тенденциях его изменения и факторах, способствующих повышению его уровня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6D735D-022E-4FF4-9D5E-DFD75AF5556F}"/>
              </a:ext>
            </a:extLst>
          </p:cNvPr>
          <p:cNvSpPr txBox="1"/>
          <p:nvPr/>
        </p:nvSpPr>
        <p:spPr>
          <a:xfrm>
            <a:off x="7146524" y="1233567"/>
            <a:ext cx="4811697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РСОКПО являются: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объективности оценочных процедур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также школьного, муниципального и регионального этапов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ВсОШ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целенаправленной работы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региональном, муниципальном 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институциональном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уровнях по выявлению уровня достижения обучающимися предметных и метапредметных образовательных результатов;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результатов международных, федеральных и региональных оценочных процедур в работе по повышению качества подготовки обучающихся и при принятии управленческих решений,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направленных на повышение качества общего образования;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РПР как механизма выявления динамики уровня функциональной грамотности обучающихся общеобразовательных организаций Волгоградской области.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EBAAD1-0B2A-456F-9130-A67B7C567BD6}"/>
              </a:ext>
            </a:extLst>
          </p:cNvPr>
          <p:cNvSpPr txBox="1"/>
          <p:nvPr/>
        </p:nvSpPr>
        <p:spPr>
          <a:xfrm>
            <a:off x="428347" y="5171216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егиональная система оценки качества подготовки обучающихся образовательных организаций Волгоградской области</a:t>
            </a:r>
            <a:endParaRPr lang="ru-RU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111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FC456F-0121-485D-BE48-B3AAE24027AC}"/>
              </a:ext>
            </a:extLst>
          </p:cNvPr>
          <p:cNvSpPr txBox="1"/>
          <p:nvPr/>
        </p:nvSpPr>
        <p:spPr>
          <a:xfrm>
            <a:off x="2917793" y="390618"/>
            <a:ext cx="600426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Векторы государственной политики в сфере образования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1C97A7-0D1C-4F83-8A74-B246D9EB7163}"/>
              </a:ext>
            </a:extLst>
          </p:cNvPr>
          <p:cNvSpPr txBox="1"/>
          <p:nvPr/>
        </p:nvSpPr>
        <p:spPr>
          <a:xfrm>
            <a:off x="2917793" y="854526"/>
            <a:ext cx="6004265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Повышение качества подготовки обучающихся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DAE280-7873-4CDB-B665-D6D27A7FA80C}"/>
              </a:ext>
            </a:extLst>
          </p:cNvPr>
          <p:cNvSpPr txBox="1"/>
          <p:nvPr/>
        </p:nvSpPr>
        <p:spPr>
          <a:xfrm>
            <a:off x="2917793" y="1318434"/>
            <a:ext cx="600426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Единая система содержания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7B419-5786-4590-AB96-6AB6A591BBFF}"/>
              </a:ext>
            </a:extLst>
          </p:cNvPr>
          <p:cNvSpPr txBox="1"/>
          <p:nvPr/>
        </p:nvSpPr>
        <p:spPr>
          <a:xfrm>
            <a:off x="608858" y="2548058"/>
            <a:ext cx="461786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Формирование функциональной грамотности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2E1AA8-8697-44ED-BC39-6C04AA9587D4}"/>
              </a:ext>
            </a:extLst>
          </p:cNvPr>
          <p:cNvSpPr txBox="1"/>
          <p:nvPr/>
        </p:nvSpPr>
        <p:spPr>
          <a:xfrm>
            <a:off x="5848903" y="2553978"/>
            <a:ext cx="461786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Внедрение цифровых технологий в образование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FFFC5B-B03D-4A0F-A6D2-2AC6C86B831F}"/>
              </a:ext>
            </a:extLst>
          </p:cNvPr>
          <p:cNvSpPr txBox="1"/>
          <p:nvPr/>
        </p:nvSpPr>
        <p:spPr>
          <a:xfrm>
            <a:off x="608858" y="3349319"/>
            <a:ext cx="461786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Реализация программы «Воспитание»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1A8BCA-EF13-4F85-A6E7-A26D8B12BB89}"/>
              </a:ext>
            </a:extLst>
          </p:cNvPr>
          <p:cNvSpPr txBox="1"/>
          <p:nvPr/>
        </p:nvSpPr>
        <p:spPr>
          <a:xfrm>
            <a:off x="5848903" y="3349319"/>
            <a:ext cx="461786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Реализация ФГОС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0164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1413</Words>
  <Application>Microsoft Office PowerPoint</Application>
  <PresentationFormat>Широкоэкранный</PresentationFormat>
  <Paragraphs>197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О.С. Сергеевна</dc:creator>
  <cp:lastModifiedBy>Priv 01</cp:lastModifiedBy>
  <cp:revision>9</cp:revision>
  <dcterms:created xsi:type="dcterms:W3CDTF">2021-12-02T07:48:15Z</dcterms:created>
  <dcterms:modified xsi:type="dcterms:W3CDTF">2023-01-12T10:36:19Z</dcterms:modified>
</cp:coreProperties>
</file>